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3"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978" y="9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2022/2/23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16919176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2022/2/23</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8" Type="http://schemas.openxmlformats.org/officeDocument/2006/relationships/image" Target="../media/image25.png"/><Relationship Id="rId3" Type="http://schemas.microsoft.com/office/2007/relationships/media" Target="../media/media3.mp4"/><Relationship Id="rId7" Type="http://schemas.openxmlformats.org/officeDocument/2006/relationships/image" Target="../media/image2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5.xml"/><Relationship Id="rId5" Type="http://schemas.openxmlformats.org/officeDocument/2006/relationships/slideLayout" Target="../slideLayouts/slideLayout2.xml"/><Relationship Id="rId10" Type="http://schemas.openxmlformats.org/officeDocument/2006/relationships/image" Target="../media/image27.png"/><Relationship Id="rId4" Type="http://schemas.openxmlformats.org/officeDocument/2006/relationships/video" Target="../media/media3.mp4"/><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3942184" y="2355726"/>
            <a:ext cx="4572000" cy="1336904"/>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学校：华中科技大学</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2" name="图片 1">
            <a:extLst>
              <a:ext uri="{FF2B5EF4-FFF2-40B4-BE49-F238E27FC236}">
                <a16:creationId xmlns:a16="http://schemas.microsoft.com/office/drawing/2014/main" id="{A296D205-FC1B-4A8F-A19B-56177C7132E8}"/>
              </a:ext>
            </a:extLst>
          </p:cNvPr>
          <p:cNvPicPr>
            <a:picLocks noChangeAspect="1"/>
          </p:cNvPicPr>
          <p:nvPr/>
        </p:nvPicPr>
        <p:blipFill rotWithShape="1">
          <a:blip r:embed="rId5"/>
          <a:srcRect l="22471" r="14200"/>
          <a:stretch/>
        </p:blipFill>
        <p:spPr>
          <a:xfrm>
            <a:off x="1331640" y="1846611"/>
            <a:ext cx="2231687" cy="235513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168129"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编程语言使用，熟悉数据结构；</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a:t>
            </a:r>
            <a:r>
              <a:rPr lang="en-US" altLang="zh-CN" sz="1100" dirty="0">
                <a:latin typeface="Arial" panose="020B0604020202020204" pitchFamily="34" charset="0"/>
                <a:ea typeface="微软雅黑" panose="020B0503020204020204" pitchFamily="34" charset="-122"/>
                <a:sym typeface="Wingdings" panose="05000000000000000000" pitchFamily="2" charset="2"/>
              </a:rPr>
              <a:t>gd32</a:t>
            </a:r>
            <a:r>
              <a:rPr lang="zh-CN" altLang="en-US" sz="1100" dirty="0">
                <a:latin typeface="Arial" panose="020B0604020202020204" pitchFamily="34" charset="0"/>
                <a:ea typeface="微软雅黑" panose="020B0503020204020204" pitchFamily="34" charset="-122"/>
                <a:sym typeface="Wingdings" panose="05000000000000000000" pitchFamily="2" charset="2"/>
              </a:rPr>
              <a:t>和</a:t>
            </a:r>
            <a:r>
              <a:rPr lang="en-US" altLang="zh-CN" sz="1100" dirty="0">
                <a:latin typeface="Arial" panose="020B0604020202020204" pitchFamily="34" charset="0"/>
                <a:ea typeface="微软雅黑" panose="020B0503020204020204" pitchFamily="34" charset="-122"/>
                <a:sym typeface="Wingdings" panose="05000000000000000000" pitchFamily="2" charset="2"/>
              </a:rPr>
              <a:t>stm32</a:t>
            </a:r>
            <a:r>
              <a:rPr lang="zh-CN" altLang="en-US" sz="1100" dirty="0">
                <a:latin typeface="Arial" panose="020B0604020202020204" pitchFamily="34" charset="0"/>
                <a:ea typeface="微软雅黑" panose="020B0503020204020204" pitchFamily="34" charset="-122"/>
                <a:sym typeface="Wingdings" panose="05000000000000000000" pitchFamily="2" charset="2"/>
              </a:rPr>
              <a:t>软件开发，具备一定硬件基础，</a:t>
            </a:r>
            <a:r>
              <a:rPr lang="en-US" altLang="zh-CN" sz="1100" dirty="0">
                <a:latin typeface="Arial" panose="020B0604020202020204" pitchFamily="34" charset="0"/>
                <a:ea typeface="微软雅黑" panose="020B0503020204020204" pitchFamily="34" charset="-122"/>
                <a:sym typeface="Wingdings" panose="05000000000000000000" pitchFamily="2" charset="2"/>
              </a:rPr>
              <a:t>PCB</a:t>
            </a:r>
            <a:r>
              <a:rPr lang="zh-CN" altLang="en-US" sz="1100" dirty="0">
                <a:latin typeface="Arial" panose="020B0604020202020204" pitchFamily="34" charset="0"/>
                <a:ea typeface="微软雅黑" panose="020B0503020204020204" pitchFamily="34" charset="-122"/>
                <a:sym typeface="Wingdings" panose="05000000000000000000" pitchFamily="2" charset="2"/>
              </a:rPr>
              <a:t>绘制；</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4669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本科专业排名前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5%</a:t>
            </a:r>
            <a:r>
              <a:rPr lang="zh-CN" altLang="en-US" sz="1100" dirty="0">
                <a:latin typeface="Arial" panose="020B0604020202020204" pitchFamily="34" charset="0"/>
                <a:ea typeface="微软雅黑" panose="020B0503020204020204" pitchFamily="34" charset="-122"/>
                <a:sym typeface="Wingdings" panose="05000000000000000000" pitchFamily="2" charset="2"/>
              </a:rPr>
              <a:t>，研究生专业排名前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25%</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本科阶段：学生会体育部部长、班级班长；</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硕士阶段：党支部组织委员、实验室团队负责人；</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      </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49740" y="3048538"/>
            <a:ext cx="20329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个人经历与荣誉奖励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23536" y="695151"/>
            <a:ext cx="3874741"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6" y="679620"/>
            <a:ext cx="3950157"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用机械臂完成无序摆放的物品的识别与分拣工作。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762419" y="3692094"/>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7212092" y="3728481"/>
            <a:ext cx="1386039" cy="1040975"/>
          </a:xfrm>
          <a:prstGeom prst="rect">
            <a:avLst/>
          </a:prstGeom>
        </p:spPr>
      </p:pic>
      <p:pic>
        <p:nvPicPr>
          <p:cNvPr id="20" name="图片 19">
            <a:extLst>
              <a:ext uri="{FF2B5EF4-FFF2-40B4-BE49-F238E27FC236}">
                <a16:creationId xmlns:a16="http://schemas.microsoft.com/office/drawing/2014/main" id="{19E64335-1260-46D7-B98B-0EE6220C7011}"/>
              </a:ext>
            </a:extLst>
          </p:cNvPr>
          <p:cNvPicPr/>
          <p:nvPr/>
        </p:nvPicPr>
        <p:blipFill>
          <a:blip r:embed="rId9"/>
          <a:stretch>
            <a:fillRect/>
          </a:stretch>
        </p:blipFill>
        <p:spPr>
          <a:xfrm>
            <a:off x="5220843" y="1395406"/>
            <a:ext cx="3071981" cy="2092393"/>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项目介绍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E7F11FD-1A82-4D66-8067-BD6A9E1EA720}"/>
              </a:ext>
            </a:extLst>
          </p:cNvPr>
          <p:cNvSpPr/>
          <p:nvPr/>
        </p:nvSpPr>
        <p:spPr>
          <a:xfrm>
            <a:off x="-179852" y="759680"/>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的机械臂视觉抓取控制</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827584" y="3552018"/>
            <a:ext cx="4104456" cy="823880"/>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空间三维的手眼标定算法以及图像识别算法；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基于强化学习应用推动协同</a:t>
            </a:r>
            <a:r>
              <a:rPr lang="zh-CN" altLang="en-US" sz="1100">
                <a:solidFill>
                  <a:prstClr val="black"/>
                </a:solidFill>
                <a:latin typeface="Arial" panose="020B0604020202020204" pitchFamily="34" charset="0"/>
                <a:ea typeface="微软雅黑" panose="020B0503020204020204" pitchFamily="34" charset="-122"/>
                <a:sym typeface="Wingdings" panose="05000000000000000000" pitchFamily="2" charset="2"/>
              </a:rPr>
              <a:t>策略的目标抓取设计；</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15" name="图片 14">
            <a:extLst>
              <a:ext uri="{FF2B5EF4-FFF2-40B4-BE49-F238E27FC236}">
                <a16:creationId xmlns:a16="http://schemas.microsoft.com/office/drawing/2014/main" id="{2C0342DC-9FB3-4809-8CF1-6720586BA103}"/>
              </a:ext>
            </a:extLst>
          </p:cNvPr>
          <p:cNvPicPr/>
          <p:nvPr/>
        </p:nvPicPr>
        <p:blipFill>
          <a:blip r:embed="rId7"/>
          <a:stretch>
            <a:fillRect/>
          </a:stretch>
        </p:blipFill>
        <p:spPr>
          <a:xfrm>
            <a:off x="2411760" y="1181553"/>
            <a:ext cx="2808312" cy="2047972"/>
          </a:xfrm>
          <a:prstGeom prst="rect">
            <a:avLst/>
          </a:prstGeom>
        </p:spPr>
      </p:pic>
      <p:pic>
        <p:nvPicPr>
          <p:cNvPr id="2" name="图片 1">
            <a:extLst>
              <a:ext uri="{FF2B5EF4-FFF2-40B4-BE49-F238E27FC236}">
                <a16:creationId xmlns:a16="http://schemas.microsoft.com/office/drawing/2014/main" id="{4DFA89AC-FDD1-4A20-B76C-7799885EFBAF}"/>
              </a:ext>
            </a:extLst>
          </p:cNvPr>
          <p:cNvPicPr>
            <a:picLocks noChangeAspect="1"/>
          </p:cNvPicPr>
          <p:nvPr/>
        </p:nvPicPr>
        <p:blipFill>
          <a:blip r:embed="rId8"/>
          <a:stretch>
            <a:fillRect/>
          </a:stretch>
        </p:blipFill>
        <p:spPr>
          <a:xfrm>
            <a:off x="467544" y="1171706"/>
            <a:ext cx="1676998" cy="2072956"/>
          </a:xfrm>
          <a:prstGeom prst="rect">
            <a:avLst/>
          </a:prstGeom>
        </p:spPr>
      </p:pic>
      <p:pic>
        <p:nvPicPr>
          <p:cNvPr id="3" name="test-vpg-blocks-04">
            <a:hlinkClick r:id="" action="ppaction://media"/>
            <a:extLst>
              <a:ext uri="{FF2B5EF4-FFF2-40B4-BE49-F238E27FC236}">
                <a16:creationId xmlns:a16="http://schemas.microsoft.com/office/drawing/2014/main" id="{F2EF0363-ADE9-4CA7-ACAC-F398BEB7B1D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826022" y="1097820"/>
            <a:ext cx="3045150" cy="1712897"/>
          </a:xfrm>
          <a:prstGeom prst="rect">
            <a:avLst/>
          </a:prstGeom>
        </p:spPr>
      </p:pic>
      <p:pic>
        <p:nvPicPr>
          <p:cNvPr id="4" name="test-vpg-novel-04">
            <a:hlinkClick r:id="" action="ppaction://media"/>
            <a:extLst>
              <a:ext uri="{FF2B5EF4-FFF2-40B4-BE49-F238E27FC236}">
                <a16:creationId xmlns:a16="http://schemas.microsoft.com/office/drawing/2014/main" id="{B4D38690-D595-410F-BF4A-D35FBD058B6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831387" y="3090731"/>
            <a:ext cx="3045150" cy="1712897"/>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5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1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0" y="643848"/>
            <a:ext cx="8424936" cy="276999"/>
          </a:xfrm>
          <a:prstGeom prst="rect">
            <a:avLst/>
          </a:prstGeom>
        </p:spPr>
        <p:txBody>
          <a:bodyPr wrap="square">
            <a:spAutoFit/>
          </a:bodyPr>
          <a:lstStyle/>
          <a:p>
            <a:pPr indent="360000"/>
            <a:r>
              <a:rPr lang="en-US" altLang="zh-CN" sz="1200" b="1" dirty="0">
                <a:solidFill>
                  <a:srgbClr val="FF0000"/>
                </a:solidFill>
              </a:rPr>
              <a:t>A Method of Robot Grasping Based on Reinforcement Learning</a:t>
            </a:r>
            <a:endParaRPr lang="en-US" altLang="zh-CN" sz="1200" b="1" dirty="0">
              <a:solidFill>
                <a:srgbClr val="FF0000"/>
              </a:solidFill>
              <a:latin typeface="Arial Unicode MS" panose="020B0604020202020204" pitchFamily="34" charset="-122"/>
              <a:ea typeface="微软雅黑" panose="020B0503020204020204" pitchFamily="34" charset="-122"/>
            </a:endParaRPr>
          </a:p>
        </p:txBody>
      </p:sp>
      <p:sp>
        <p:nvSpPr>
          <p:cNvPr id="9" name="Freeform 245">
            <a:extLst>
              <a:ext uri="{FF2B5EF4-FFF2-40B4-BE49-F238E27FC236}">
                <a16:creationId xmlns:a16="http://schemas.microsoft.com/office/drawing/2014/main" id="{528A4106-BCF9-46B9-BED3-CD83DDD715F3}"/>
              </a:ext>
            </a:extLst>
          </p:cNvPr>
          <p:cNvSpPr>
            <a:spLocks noChangeAspect="1"/>
          </p:cNvSpPr>
          <p:nvPr/>
        </p:nvSpPr>
        <p:spPr bwMode="auto">
          <a:xfrm>
            <a:off x="2217445" y="2822864"/>
            <a:ext cx="173944" cy="18089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1100">
              <a:solidFill>
                <a:srgbClr val="000000"/>
              </a:solidFill>
              <a:latin typeface="Dotum" panose="020B0600000101010101" pitchFamily="34" charset="-127"/>
              <a:ea typeface="Dotum" panose="020B0600000101010101" pitchFamily="34" charset="-127"/>
            </a:endParaRPr>
          </a:p>
        </p:txBody>
      </p:sp>
      <p:sp>
        <p:nvSpPr>
          <p:cNvPr id="10" name="文本框 9">
            <a:extLst>
              <a:ext uri="{FF2B5EF4-FFF2-40B4-BE49-F238E27FC236}">
                <a16:creationId xmlns:a16="http://schemas.microsoft.com/office/drawing/2014/main" id="{B45A2B25-3D8F-47B8-B241-21F7A0A684CE}"/>
              </a:ext>
            </a:extLst>
          </p:cNvPr>
          <p:cNvSpPr txBox="1"/>
          <p:nvPr/>
        </p:nvSpPr>
        <p:spPr>
          <a:xfrm>
            <a:off x="572105" y="971842"/>
            <a:ext cx="7372988" cy="823880"/>
          </a:xfrm>
          <a:prstGeom prst="rect">
            <a:avLst/>
          </a:prstGeom>
        </p:spPr>
        <p:txBody>
          <a:bodyPr wrap="square">
            <a:spAutoFit/>
          </a:bodyPr>
          <a:lstStyle>
            <a:defPPr>
              <a:defRPr lang="zh-CN"/>
            </a:defPPr>
            <a:lvl1pPr marL="171450" indent="-171450">
              <a:lnSpc>
                <a:spcPct val="150000"/>
              </a:lnSpc>
              <a:buFont typeface="Wingdings" panose="05000000000000000000" pitchFamily="2" charset="2"/>
              <a:buChar char="w"/>
              <a:defRPr sz="1100">
                <a:latin typeface="Arial" panose="020B0604020202020204" pitchFamily="34" charset="0"/>
                <a:ea typeface="微软雅黑" panose="020B0503020204020204" pitchFamily="34" charset="-122"/>
              </a:defRPr>
            </a:lvl1pPr>
          </a:lstStyle>
          <a:p>
            <a:r>
              <a:rPr lang="zh-CN" altLang="en-US" dirty="0"/>
              <a:t>在以往抓的动作中，加入推的动作，能够适用于一些复杂场景，例如多个目标堆叠或排布紧密的情况；</a:t>
            </a:r>
            <a:endParaRPr lang="en-US" altLang="zh-CN" dirty="0"/>
          </a:p>
          <a:p>
            <a:r>
              <a:rPr lang="zh-CN" altLang="en-US" dirty="0"/>
              <a:t>应用深度强化学习，所有动作的选择都是通过不断地试错进行更新迭代，能够将模型应用于更多未知的场景；</a:t>
            </a:r>
            <a:endParaRPr lang="en-US" altLang="zh-CN" dirty="0"/>
          </a:p>
          <a:p>
            <a:r>
              <a:rPr lang="zh-CN" altLang="en-US" dirty="0"/>
              <a:t>在仿真中完成模型的训练，然后直接将模型应用到实际中的机械臂抓取，能够避免实际训练产生的危险；</a:t>
            </a:r>
          </a:p>
        </p:txBody>
      </p:sp>
      <p:sp>
        <p:nvSpPr>
          <p:cNvPr id="11" name="矩形 10">
            <a:extLst>
              <a:ext uri="{FF2B5EF4-FFF2-40B4-BE49-F238E27FC236}">
                <a16:creationId xmlns:a16="http://schemas.microsoft.com/office/drawing/2014/main" id="{26B209EF-58A4-4CBC-A12E-7E2714BEF5E5}"/>
              </a:ext>
            </a:extLst>
          </p:cNvPr>
          <p:cNvSpPr/>
          <p:nvPr/>
        </p:nvSpPr>
        <p:spPr>
          <a:xfrm>
            <a:off x="2304417" y="1736613"/>
            <a:ext cx="902811" cy="307777"/>
          </a:xfrm>
          <a:prstGeom prst="rect">
            <a:avLst/>
          </a:prstGeom>
        </p:spPr>
        <p:txBody>
          <a:bodyPr wrap="none">
            <a:spAutoFit/>
          </a:bodyPr>
          <a:lstStyle/>
          <a:p>
            <a:r>
              <a:rPr lang="zh-CN" altLang="en-US" sz="1400" dirty="0">
                <a:latin typeface="Arial" panose="020B0604020202020204" pitchFamily="34" charset="0"/>
                <a:ea typeface="微软雅黑" panose="020B0503020204020204" pitchFamily="34" charset="-122"/>
              </a:rPr>
              <a:t>问题描述</a:t>
            </a:r>
            <a:endParaRPr lang="zh-CN" altLang="en-US" sz="1400" dirty="0"/>
          </a:p>
        </p:txBody>
      </p:sp>
      <p:sp>
        <p:nvSpPr>
          <p:cNvPr id="12" name="左大括号 11">
            <a:extLst>
              <a:ext uri="{FF2B5EF4-FFF2-40B4-BE49-F238E27FC236}">
                <a16:creationId xmlns:a16="http://schemas.microsoft.com/office/drawing/2014/main" id="{B2C5CD0D-E34C-4C5A-9FBE-2B21A22EFE89}"/>
              </a:ext>
            </a:extLst>
          </p:cNvPr>
          <p:cNvSpPr/>
          <p:nvPr/>
        </p:nvSpPr>
        <p:spPr>
          <a:xfrm>
            <a:off x="4448570" y="2121808"/>
            <a:ext cx="360040" cy="22616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B38F72C-4CC4-4A51-AD7A-582C5CED733E}"/>
              </a:ext>
            </a:extLst>
          </p:cNvPr>
          <p:cNvSpPr/>
          <p:nvPr/>
        </p:nvSpPr>
        <p:spPr>
          <a:xfrm>
            <a:off x="4831052" y="1967920"/>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状态输入</a:t>
            </a:r>
            <a:endParaRPr lang="zh-CN" altLang="en-US" sz="1400" dirty="0"/>
          </a:p>
        </p:txBody>
      </p:sp>
      <p:sp>
        <p:nvSpPr>
          <p:cNvPr id="16" name="矩形 15">
            <a:extLst>
              <a:ext uri="{FF2B5EF4-FFF2-40B4-BE49-F238E27FC236}">
                <a16:creationId xmlns:a16="http://schemas.microsoft.com/office/drawing/2014/main" id="{7EA6C939-A666-4C78-B15F-8FEEF01C5BA0}"/>
              </a:ext>
            </a:extLst>
          </p:cNvPr>
          <p:cNvSpPr/>
          <p:nvPr/>
        </p:nvSpPr>
        <p:spPr>
          <a:xfrm>
            <a:off x="4780414" y="3112930"/>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动作描述</a:t>
            </a:r>
            <a:endParaRPr lang="zh-CN" altLang="en-US" sz="1400" dirty="0"/>
          </a:p>
        </p:txBody>
      </p:sp>
      <p:sp>
        <p:nvSpPr>
          <p:cNvPr id="18" name="矩形 17">
            <a:extLst>
              <a:ext uri="{FF2B5EF4-FFF2-40B4-BE49-F238E27FC236}">
                <a16:creationId xmlns:a16="http://schemas.microsoft.com/office/drawing/2014/main" id="{907A9023-6F8A-4B5D-A42D-9CAAD564C52D}"/>
              </a:ext>
            </a:extLst>
          </p:cNvPr>
          <p:cNvSpPr/>
          <p:nvPr/>
        </p:nvSpPr>
        <p:spPr>
          <a:xfrm>
            <a:off x="4748892" y="4223251"/>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奖励设置</a:t>
            </a:r>
            <a:endParaRPr lang="zh-CN" altLang="en-US" sz="1400" dirty="0"/>
          </a:p>
        </p:txBody>
      </p:sp>
      <p:pic>
        <p:nvPicPr>
          <p:cNvPr id="19" name="图片 18">
            <a:extLst>
              <a:ext uri="{FF2B5EF4-FFF2-40B4-BE49-F238E27FC236}">
                <a16:creationId xmlns:a16="http://schemas.microsoft.com/office/drawing/2014/main" id="{3D977446-828D-455E-8A9B-96A005DD4B59}"/>
              </a:ext>
            </a:extLst>
          </p:cNvPr>
          <p:cNvPicPr>
            <a:picLocks noChangeAspect="1"/>
          </p:cNvPicPr>
          <p:nvPr/>
        </p:nvPicPr>
        <p:blipFill>
          <a:blip r:embed="rId3"/>
          <a:stretch>
            <a:fillRect/>
          </a:stretch>
        </p:blipFill>
        <p:spPr>
          <a:xfrm>
            <a:off x="5865309" y="1841267"/>
            <a:ext cx="3118147" cy="868859"/>
          </a:xfrm>
          <a:prstGeom prst="rect">
            <a:avLst/>
          </a:prstGeom>
        </p:spPr>
      </p:pic>
      <p:pic>
        <p:nvPicPr>
          <p:cNvPr id="20" name="图片 19">
            <a:extLst>
              <a:ext uri="{FF2B5EF4-FFF2-40B4-BE49-F238E27FC236}">
                <a16:creationId xmlns:a16="http://schemas.microsoft.com/office/drawing/2014/main" id="{988316D1-8383-4BDD-BC08-F045CA286901}"/>
              </a:ext>
            </a:extLst>
          </p:cNvPr>
          <p:cNvPicPr>
            <a:picLocks noChangeAspect="1"/>
          </p:cNvPicPr>
          <p:nvPr/>
        </p:nvPicPr>
        <p:blipFill>
          <a:blip r:embed="rId4"/>
          <a:stretch>
            <a:fillRect/>
          </a:stretch>
        </p:blipFill>
        <p:spPr>
          <a:xfrm>
            <a:off x="6025147" y="2903397"/>
            <a:ext cx="1193869" cy="1017814"/>
          </a:xfrm>
          <a:prstGeom prst="rect">
            <a:avLst/>
          </a:prstGeom>
        </p:spPr>
      </p:pic>
      <p:pic>
        <p:nvPicPr>
          <p:cNvPr id="21" name="图片 20">
            <a:extLst>
              <a:ext uri="{FF2B5EF4-FFF2-40B4-BE49-F238E27FC236}">
                <a16:creationId xmlns:a16="http://schemas.microsoft.com/office/drawing/2014/main" id="{554D5814-FFB9-4961-8448-6D7D995523F9}"/>
              </a:ext>
            </a:extLst>
          </p:cNvPr>
          <p:cNvPicPr>
            <a:picLocks noChangeAspect="1"/>
          </p:cNvPicPr>
          <p:nvPr/>
        </p:nvPicPr>
        <p:blipFill>
          <a:blip r:embed="rId5"/>
          <a:stretch>
            <a:fillRect/>
          </a:stretch>
        </p:blipFill>
        <p:spPr>
          <a:xfrm>
            <a:off x="7674835" y="2893011"/>
            <a:ext cx="1181190" cy="1043472"/>
          </a:xfrm>
          <a:prstGeom prst="rect">
            <a:avLst/>
          </a:prstGeom>
        </p:spPr>
      </p:pic>
      <p:sp>
        <p:nvSpPr>
          <p:cNvPr id="22" name="矩形 21">
            <a:extLst>
              <a:ext uri="{FF2B5EF4-FFF2-40B4-BE49-F238E27FC236}">
                <a16:creationId xmlns:a16="http://schemas.microsoft.com/office/drawing/2014/main" id="{BC9617A7-B7A6-4F28-B22D-22E6A67609EF}"/>
              </a:ext>
            </a:extLst>
          </p:cNvPr>
          <p:cNvSpPr/>
          <p:nvPr/>
        </p:nvSpPr>
        <p:spPr>
          <a:xfrm>
            <a:off x="6370249" y="3705821"/>
            <a:ext cx="503664"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grasp</a:t>
            </a:r>
            <a:endParaRPr lang="zh-CN" altLang="en-US" sz="1000" dirty="0"/>
          </a:p>
        </p:txBody>
      </p:sp>
      <p:sp>
        <p:nvSpPr>
          <p:cNvPr id="23" name="矩形 22">
            <a:extLst>
              <a:ext uri="{FF2B5EF4-FFF2-40B4-BE49-F238E27FC236}">
                <a16:creationId xmlns:a16="http://schemas.microsoft.com/office/drawing/2014/main" id="{4AB4102A-89C6-4AD3-B6DC-51B5C4CF7A9E}"/>
              </a:ext>
            </a:extLst>
          </p:cNvPr>
          <p:cNvSpPr/>
          <p:nvPr/>
        </p:nvSpPr>
        <p:spPr>
          <a:xfrm>
            <a:off x="8035239" y="3706749"/>
            <a:ext cx="460382"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push</a:t>
            </a:r>
            <a:endParaRPr lang="zh-CN" altLang="en-US" sz="1000" dirty="0"/>
          </a:p>
        </p:txBody>
      </p:sp>
      <p:sp>
        <p:nvSpPr>
          <p:cNvPr id="24" name="左大括号 23">
            <a:extLst>
              <a:ext uri="{FF2B5EF4-FFF2-40B4-BE49-F238E27FC236}">
                <a16:creationId xmlns:a16="http://schemas.microsoft.com/office/drawing/2014/main" id="{065BDF1C-74BE-4160-8AF8-E9AD8C4FA98B}"/>
              </a:ext>
            </a:extLst>
          </p:cNvPr>
          <p:cNvSpPr/>
          <p:nvPr/>
        </p:nvSpPr>
        <p:spPr>
          <a:xfrm>
            <a:off x="5722340" y="4037717"/>
            <a:ext cx="142969" cy="8032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Rectangle 2">
            <a:extLst>
              <a:ext uri="{FF2B5EF4-FFF2-40B4-BE49-F238E27FC236}">
                <a16:creationId xmlns:a16="http://schemas.microsoft.com/office/drawing/2014/main" id="{538A6D10-7062-4D81-8888-6D61F80ED4E9}"/>
              </a:ext>
            </a:extLst>
          </p:cNvPr>
          <p:cNvSpPr>
            <a:spLocks noChangeArrowheads="1"/>
          </p:cNvSpPr>
          <p:nvPr/>
        </p:nvSpPr>
        <p:spPr bwMode="auto">
          <a:xfrm>
            <a:off x="5868144" y="4197556"/>
            <a:ext cx="870587" cy="20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F4B8B247-A23A-4536-BBCE-92AC19FB90B0}"/>
              </a:ext>
            </a:extLst>
          </p:cNvPr>
          <p:cNvSpPr/>
          <p:nvPr/>
        </p:nvSpPr>
        <p:spPr>
          <a:xfrm>
            <a:off x="5868144" y="4088888"/>
            <a:ext cx="2810385"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1       </a:t>
            </a:r>
            <a:r>
              <a:rPr lang="zh-CN" altLang="en-US" sz="1000" dirty="0">
                <a:latin typeface="Arial" panose="020B0604020202020204" pitchFamily="34" charset="0"/>
                <a:ea typeface="微软雅黑" panose="020B0503020204020204" pitchFamily="34" charset="-122"/>
              </a:rPr>
              <a:t>，如果采用了抓的动作，并成功抓取目标</a:t>
            </a:r>
            <a:endParaRPr lang="zh-CN" altLang="en-US" sz="1000" dirty="0"/>
          </a:p>
        </p:txBody>
      </p:sp>
      <p:sp>
        <p:nvSpPr>
          <p:cNvPr id="27" name="矩形 26">
            <a:extLst>
              <a:ext uri="{FF2B5EF4-FFF2-40B4-BE49-F238E27FC236}">
                <a16:creationId xmlns:a16="http://schemas.microsoft.com/office/drawing/2014/main" id="{B01E7F7A-4C48-42BB-BCE0-F11C26BD2280}"/>
              </a:ext>
            </a:extLst>
          </p:cNvPr>
          <p:cNvSpPr/>
          <p:nvPr/>
        </p:nvSpPr>
        <p:spPr>
          <a:xfrm>
            <a:off x="5879364" y="4354464"/>
            <a:ext cx="2787943"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0.5    </a:t>
            </a:r>
            <a:r>
              <a:rPr lang="zh-CN" altLang="en-US" sz="1000" dirty="0">
                <a:latin typeface="Arial" panose="020B0604020202020204" pitchFamily="34" charset="0"/>
                <a:ea typeface="微软雅黑" panose="020B0503020204020204" pitchFamily="34" charset="-122"/>
              </a:rPr>
              <a:t>，如果采用了推的动作，并改变了环境</a:t>
            </a:r>
            <a:endParaRPr lang="zh-CN" altLang="en-US" sz="1000" dirty="0"/>
          </a:p>
        </p:txBody>
      </p:sp>
      <p:sp>
        <p:nvSpPr>
          <p:cNvPr id="28" name="矩形 27">
            <a:extLst>
              <a:ext uri="{FF2B5EF4-FFF2-40B4-BE49-F238E27FC236}">
                <a16:creationId xmlns:a16="http://schemas.microsoft.com/office/drawing/2014/main" id="{5D48FD06-0B94-471E-B6C4-EBD67181CD72}"/>
              </a:ext>
            </a:extLst>
          </p:cNvPr>
          <p:cNvSpPr/>
          <p:nvPr/>
        </p:nvSpPr>
        <p:spPr>
          <a:xfrm>
            <a:off x="5865309" y="4682321"/>
            <a:ext cx="3451586"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0.3    </a:t>
            </a:r>
            <a:r>
              <a:rPr lang="zh-CN" altLang="en-US" sz="1000" dirty="0">
                <a:latin typeface="Arial" panose="020B0604020202020204" pitchFamily="34" charset="0"/>
                <a:ea typeface="微软雅黑" panose="020B0503020204020204" pitchFamily="34" charset="-122"/>
              </a:rPr>
              <a:t>，如果采用了抓的动作，虽抓取失败但改变了环境</a:t>
            </a:r>
            <a:endParaRPr lang="zh-CN" altLang="en-US" sz="1000" dirty="0"/>
          </a:p>
        </p:txBody>
      </p:sp>
      <p:pic>
        <p:nvPicPr>
          <p:cNvPr id="30" name="图片 29">
            <a:extLst>
              <a:ext uri="{FF2B5EF4-FFF2-40B4-BE49-F238E27FC236}">
                <a16:creationId xmlns:a16="http://schemas.microsoft.com/office/drawing/2014/main" id="{6606D0D5-6CAA-4416-93CE-372262B7B6DD}"/>
              </a:ext>
            </a:extLst>
          </p:cNvPr>
          <p:cNvPicPr>
            <a:picLocks noChangeAspect="1"/>
          </p:cNvPicPr>
          <p:nvPr/>
        </p:nvPicPr>
        <p:blipFill>
          <a:blip r:embed="rId6"/>
          <a:stretch>
            <a:fillRect/>
          </a:stretch>
        </p:blipFill>
        <p:spPr>
          <a:xfrm>
            <a:off x="1499657" y="2048244"/>
            <a:ext cx="2548452" cy="1102034"/>
          </a:xfrm>
          <a:prstGeom prst="rect">
            <a:avLst/>
          </a:prstGeom>
        </p:spPr>
      </p:pic>
      <p:pic>
        <p:nvPicPr>
          <p:cNvPr id="31" name="图片 30">
            <a:extLst>
              <a:ext uri="{FF2B5EF4-FFF2-40B4-BE49-F238E27FC236}">
                <a16:creationId xmlns:a16="http://schemas.microsoft.com/office/drawing/2014/main" id="{6E6D706B-4729-406E-8ED5-22DDE8F538E7}"/>
              </a:ext>
            </a:extLst>
          </p:cNvPr>
          <p:cNvPicPr>
            <a:picLocks noChangeAspect="1"/>
          </p:cNvPicPr>
          <p:nvPr/>
        </p:nvPicPr>
        <p:blipFill>
          <a:blip r:embed="rId7"/>
          <a:stretch>
            <a:fillRect/>
          </a:stretch>
        </p:blipFill>
        <p:spPr>
          <a:xfrm>
            <a:off x="666047" y="3195644"/>
            <a:ext cx="3609972" cy="1551711"/>
          </a:xfrm>
          <a:prstGeom prst="rect">
            <a:avLst/>
          </a:prstGeom>
        </p:spPr>
      </p:pic>
    </p:spTree>
    <p:extLst>
      <p:ext uri="{BB962C8B-B14F-4D97-AF65-F5344CB8AC3E}">
        <p14:creationId xmlns:p14="http://schemas.microsoft.com/office/powerpoint/2010/main" val="24744218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6333</TotalTime>
  <Words>719</Words>
  <Application>Microsoft Office PowerPoint</Application>
  <PresentationFormat>全屏显示(16:9)</PresentationFormat>
  <Paragraphs>74</Paragraphs>
  <Slides>8</Slides>
  <Notes>8</Notes>
  <HiddenSlides>0</HiddenSlides>
  <MMClips>3</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 Unicode MS</vt:lpstr>
      <vt:lpstr>Dotum</vt:lpstr>
      <vt:lpstr>等线</vt:lpstr>
      <vt:lpstr>宋体</vt:lpstr>
      <vt:lpstr>微软雅黑</vt:lpstr>
      <vt:lpstr>Arial</vt:lpstr>
      <vt:lpstr>Calibri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524</cp:revision>
  <dcterms:created xsi:type="dcterms:W3CDTF">2014-08-23T07:50:08Z</dcterms:created>
  <dcterms:modified xsi:type="dcterms:W3CDTF">2022-02-23T03:12:14Z</dcterms:modified>
</cp:coreProperties>
</file>